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5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288" r:id="rId33"/>
    <p:sldId id="290" r:id="rId34"/>
    <p:sldId id="289" r:id="rId35"/>
    <p:sldId id="29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874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2D47F-ECCC-4AD3-B38B-4B943BB69CDB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F4C4E-E24B-4F17-AD0F-5EF0613E81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90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4C4E-E24B-4F17-AD0F-5EF0613E81C2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89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68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64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27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852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83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671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98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17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008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544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717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216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5516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730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427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07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A573E-7234-4278-93A2-02E72A7DE20F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5081D6-749A-4A31-AE17-E10A2851AD1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42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adhavconstructio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vishalacc88@gmail.co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info@we3constructions.com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3" name="Group 95"/>
          <p:cNvGrpSpPr>
            <a:grpSpLocks/>
          </p:cNvGrpSpPr>
          <p:nvPr/>
        </p:nvGrpSpPr>
        <p:grpSpPr bwMode="auto">
          <a:xfrm>
            <a:off x="0" y="0"/>
            <a:ext cx="12180871" cy="6858000"/>
            <a:chOff x="0" y="0"/>
            <a:chExt cx="17512" cy="10800"/>
          </a:xfrm>
        </p:grpSpPr>
        <p:pic>
          <p:nvPicPr>
            <p:cNvPr id="3168" name="Picture 9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496" cy="1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94" name="Line 97"/>
            <p:cNvSpPr>
              <a:spLocks noChangeShapeType="1"/>
            </p:cNvSpPr>
            <p:nvPr/>
          </p:nvSpPr>
          <p:spPr bwMode="auto">
            <a:xfrm>
              <a:off x="17512" y="10800"/>
              <a:ext cx="0" cy="0"/>
            </a:xfrm>
            <a:prstGeom prst="line">
              <a:avLst/>
            </a:prstGeom>
            <a:noFill/>
            <a:ln w="19812">
              <a:solidFill>
                <a:srgbClr val="BB930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3096" name="Rectangle 11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107" name="Rectangle 112"/>
          <p:cNvSpPr>
            <a:spLocks noChangeArrowheads="1"/>
          </p:cNvSpPr>
          <p:nvPr/>
        </p:nvSpPr>
        <p:spPr bwMode="auto">
          <a:xfrm>
            <a:off x="2622935" y="135980"/>
            <a:ext cx="694613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smtClean="0">
                <a:ln>
                  <a:noFill/>
                </a:ln>
                <a:solidFill>
                  <a:srgbClr val="FFC908"/>
                </a:solidFill>
                <a:effectLst/>
                <a:latin typeface="Bahnschrift SemiBold" panose="020B0502040204020203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MADHAV </a:t>
            </a:r>
            <a:r>
              <a:rPr kumimoji="0" lang="en-US" altLang="en-US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ahnschrift SemiBold" panose="020B0502040204020203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CONSTRUCTIONS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Bol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108" name="TextBox 3107"/>
          <p:cNvSpPr txBox="1"/>
          <p:nvPr/>
        </p:nvSpPr>
        <p:spPr>
          <a:xfrm>
            <a:off x="6311708" y="951260"/>
            <a:ext cx="287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 Value your Investment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06830" y="994418"/>
            <a:ext cx="12975771" cy="5494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8985" marR="2960370">
              <a:lnSpc>
                <a:spcPct val="102000"/>
              </a:lnSpc>
              <a:spcAft>
                <a:spcPts val="0"/>
              </a:spcAft>
            </a:pPr>
            <a:r>
              <a:rPr lang="en-US" sz="2800" dirty="0" err="1" smtClean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Madhav</a:t>
            </a:r>
            <a:r>
              <a:rPr lang="en-US" sz="2800" dirty="0" smtClean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Construction, is</a:t>
            </a:r>
            <a:r>
              <a:rPr lang="en-US" sz="2800" spc="-6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your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one-stop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home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construction</a:t>
            </a:r>
            <a:r>
              <a:rPr lang="en-US" sz="2800" spc="-4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company.</a:t>
            </a:r>
            <a:r>
              <a:rPr lang="en-US" sz="2800" spc="-6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We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understand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how</a:t>
            </a:r>
            <a:r>
              <a:rPr lang="en-US" sz="2800" spc="-5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building</a:t>
            </a:r>
            <a:r>
              <a:rPr lang="en-US" sz="2800" spc="-6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n-US" sz="2800" spc="-5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home</a:t>
            </a:r>
            <a:r>
              <a:rPr lang="en-US" sz="2800" spc="-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is</a:t>
            </a:r>
            <a:r>
              <a:rPr lang="en-US" sz="2800" spc="-3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one</a:t>
            </a:r>
            <a:r>
              <a:rPr lang="en-US" sz="2800" spc="-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</a:t>
            </a:r>
            <a:r>
              <a:rPr lang="en-US" sz="2800" spc="-2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 biggest</a:t>
            </a:r>
            <a:r>
              <a:rPr lang="en-US" sz="2800" spc="-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emotional</a:t>
            </a:r>
            <a:r>
              <a:rPr lang="en-US" sz="2800" spc="-1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en-US" sz="2800" spc="-2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financial</a:t>
            </a:r>
            <a:r>
              <a:rPr lang="en-US" sz="2800" spc="-1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investments for</a:t>
            </a:r>
            <a:r>
              <a:rPr lang="en-US" sz="2800" spc="-1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anyone.</a:t>
            </a:r>
            <a:endParaRPr lang="en-IN" sz="16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768985" marR="2960370">
              <a:lnSpc>
                <a:spcPct val="102000"/>
              </a:lnSpc>
              <a:spcBef>
                <a:spcPts val="1015"/>
              </a:spcBef>
              <a:spcAft>
                <a:spcPts val="0"/>
              </a:spcAft>
            </a:pP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This is exactly why a home built by </a:t>
            </a:r>
            <a:r>
              <a:rPr lang="en-US" sz="2800" dirty="0" err="1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Madhav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Construction, one of the top construction companies</a:t>
            </a:r>
            <a:r>
              <a:rPr lang="en-US" sz="2800" spc="-5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</a:t>
            </a:r>
            <a:r>
              <a:rPr lang="en-US" sz="2800" spc="-3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North</a:t>
            </a:r>
            <a:r>
              <a:rPr lang="en-US" sz="2800" spc="-2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India.</a:t>
            </a:r>
            <a:r>
              <a:rPr lang="en-US" sz="2800" spc="-4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Madhav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Construction</a:t>
            </a:r>
            <a:r>
              <a:rPr lang="en-US" sz="2800" spc="-2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is</a:t>
            </a:r>
            <a:r>
              <a:rPr lang="en-US" sz="2800" spc="-4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different!</a:t>
            </a:r>
            <a:r>
              <a:rPr lang="en-US" sz="2800" spc="-2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We</a:t>
            </a:r>
            <a:r>
              <a:rPr lang="en-US" sz="2800" spc="-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use</a:t>
            </a:r>
            <a:r>
              <a:rPr lang="en-US" sz="2800" spc="-3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top-of-the-line technical</a:t>
            </a:r>
            <a:r>
              <a:rPr lang="en-US" sz="2800" spc="-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designs,</a:t>
            </a:r>
            <a:r>
              <a:rPr lang="en-US" sz="2800" spc="-5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with</a:t>
            </a:r>
            <a:r>
              <a:rPr lang="en-US" sz="2800" spc="-3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n-US" sz="2800" spc="-53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special focus on the materials used and detailing. Being one of the best real</a:t>
            </a:r>
            <a:r>
              <a:rPr lang="en-US" sz="2800" spc="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estate developers in North India, we always comply with best practices and stay</a:t>
            </a:r>
            <a:r>
              <a:rPr lang="en-US" sz="2800" spc="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up</a:t>
            </a:r>
            <a:r>
              <a:rPr lang="en-US" sz="2800" spc="-2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</a:t>
            </a:r>
            <a:r>
              <a:rPr lang="en-US" sz="2800" spc="-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date</a:t>
            </a:r>
            <a:r>
              <a:rPr lang="en-US" sz="2800" spc="-1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with</a:t>
            </a:r>
            <a:r>
              <a:rPr lang="en-US" sz="2800" spc="-2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 latest</a:t>
            </a:r>
            <a:r>
              <a:rPr lang="en-US" sz="2800" spc="-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advancements</a:t>
            </a:r>
            <a:r>
              <a:rPr lang="en-US" sz="2800" spc="2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</a:t>
            </a:r>
            <a:r>
              <a:rPr lang="en-US" sz="2800" spc="-1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</a:t>
            </a:r>
            <a:r>
              <a:rPr lang="en-US" sz="2800" spc="5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field.</a:t>
            </a:r>
            <a:endParaRPr lang="en-IN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58" y="174172"/>
            <a:ext cx="2954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About</a:t>
            </a:r>
            <a:r>
              <a:rPr lang="en-US" sz="3600" b="1" spc="-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3600" b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Us</a:t>
            </a:r>
            <a:r>
              <a:rPr lang="en-US" sz="4000" dirty="0" smtClean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	</a:t>
            </a:r>
            <a:endParaRPr lang="en-IN" sz="3600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1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24115" y="1201511"/>
            <a:ext cx="3327399" cy="2068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Architecture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64302" y="1212624"/>
            <a:ext cx="3576807" cy="2068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663575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Turnkey Constructions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71741" y="3363686"/>
            <a:ext cx="3279774" cy="2068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Renovation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4664303" y="3379561"/>
            <a:ext cx="3587067" cy="2087563"/>
            <a:chOff x="7646" y="3744"/>
            <a:chExt cx="5244" cy="3288"/>
          </a:xfrm>
          <a:solidFill>
            <a:schemeClr val="accent1"/>
          </a:solidFill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7662" y="3759"/>
              <a:ext cx="5213" cy="32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7662" y="3759"/>
              <a:ext cx="5213" cy="3257"/>
            </a:xfrm>
            <a:prstGeom prst="rect">
              <a:avLst/>
            </a:prstGeom>
            <a:grpFill/>
            <a:ln w="19812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7662" y="3759"/>
              <a:ext cx="5213" cy="3257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PMC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435428" y="191195"/>
            <a:ext cx="5684596" cy="89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3634" tIns="6348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SERVICES OFFERED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-163285" y="10014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/>
            </a:r>
            <a:b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</a:b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/>
            </a:r>
            <a:br>
              <a:rPr kumimoji="0" lang="en-US" altLang="en-US" sz="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088570" y="432844"/>
            <a:ext cx="110598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2640">
              <a:spcBef>
                <a:spcPts val="1150"/>
              </a:spcBef>
              <a:spcAft>
                <a:spcPts val="0"/>
              </a:spcAft>
            </a:pPr>
            <a:r>
              <a:rPr lang="en-US" sz="44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Turnkey</a:t>
            </a:r>
            <a:r>
              <a:rPr lang="en-US" sz="4400" b="1" i="1" spc="-190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44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Construction</a:t>
            </a:r>
            <a:r>
              <a:rPr lang="en-US" sz="4400" b="1" i="1" spc="-17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44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packages</a:t>
            </a:r>
            <a:endParaRPr lang="en-IN" sz="1600" b="1" i="1" dirty="0" smtClean="0">
              <a:solidFill>
                <a:schemeClr val="accent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600" b="1" dirty="0" smtClean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 </a:t>
            </a:r>
            <a:endParaRPr lang="en-IN" sz="1600" b="1" dirty="0" smtClean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9957" y="1859891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Gold</a:t>
            </a:r>
            <a:endParaRPr lang="en-IN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4676367" y="1859891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Diamond</a:t>
            </a:r>
            <a:endParaRPr lang="en-IN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529629" y="1859891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Platinum</a:t>
            </a:r>
            <a:endParaRPr lang="en-IN" sz="2400" dirty="0"/>
          </a:p>
        </p:txBody>
      </p:sp>
      <p:pic>
        <p:nvPicPr>
          <p:cNvPr id="34" name="image5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1970" y="2578145"/>
            <a:ext cx="2225630" cy="1931715"/>
          </a:xfrm>
          <a:prstGeom prst="rect">
            <a:avLst/>
          </a:prstGeom>
        </p:spPr>
      </p:pic>
      <p:pic>
        <p:nvPicPr>
          <p:cNvPr id="35" name="image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9857" y="2578144"/>
            <a:ext cx="2188029" cy="1931716"/>
          </a:xfrm>
          <a:prstGeom prst="rect">
            <a:avLst/>
          </a:prstGeom>
        </p:spPr>
      </p:pic>
      <p:grpSp>
        <p:nvGrpSpPr>
          <p:cNvPr id="23" name="Group 28"/>
          <p:cNvGrpSpPr>
            <a:grpSpLocks/>
          </p:cNvGrpSpPr>
          <p:nvPr/>
        </p:nvGrpSpPr>
        <p:grpSpPr bwMode="auto">
          <a:xfrm>
            <a:off x="7130144" y="2574970"/>
            <a:ext cx="2260420" cy="1934890"/>
            <a:chOff x="0" y="0"/>
            <a:chExt cx="2849" cy="2849"/>
          </a:xfrm>
        </p:grpSpPr>
        <p:pic>
          <p:nvPicPr>
            <p:cNvPr id="5149" name="Picture 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" y="15"/>
              <a:ext cx="2818" cy="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15" y="15"/>
              <a:ext cx="2818" cy="2818"/>
            </a:xfrm>
            <a:prstGeom prst="rect">
              <a:avLst/>
            </a:prstGeom>
            <a:noFill/>
            <a:ln w="19812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529122" y="4766449"/>
            <a:ext cx="2031325" cy="461665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₹</a:t>
            </a:r>
            <a:r>
              <a:rPr lang="en-US" sz="2400" dirty="0"/>
              <a:t>1,799/*</a:t>
            </a:r>
            <a:r>
              <a:rPr lang="en-US" sz="2400" dirty="0" err="1"/>
              <a:t>sqft</a:t>
            </a:r>
            <a:r>
              <a:rPr lang="en-US" sz="2400" dirty="0"/>
              <a:t>	</a:t>
            </a:r>
            <a:endParaRPr lang="en-IN" sz="2400" dirty="0"/>
          </a:p>
        </p:txBody>
      </p:sp>
      <p:sp>
        <p:nvSpPr>
          <p:cNvPr id="40" name="Rectangle 39"/>
          <p:cNvSpPr/>
          <p:nvPr/>
        </p:nvSpPr>
        <p:spPr>
          <a:xfrm>
            <a:off x="4378208" y="4766449"/>
            <a:ext cx="2031325" cy="461665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₹1,999</a:t>
            </a:r>
            <a:r>
              <a:rPr lang="en-US" sz="2400" dirty="0"/>
              <a:t>/*</a:t>
            </a:r>
            <a:r>
              <a:rPr lang="en-US" sz="2400" dirty="0" err="1"/>
              <a:t>sqft</a:t>
            </a:r>
            <a:r>
              <a:rPr lang="en-US" sz="2400" dirty="0"/>
              <a:t>	</a:t>
            </a:r>
            <a:endParaRPr lang="en-IN" sz="2400" dirty="0"/>
          </a:p>
        </p:txBody>
      </p:sp>
      <p:sp>
        <p:nvSpPr>
          <p:cNvPr id="41" name="Rectangle 40"/>
          <p:cNvSpPr/>
          <p:nvPr/>
        </p:nvSpPr>
        <p:spPr>
          <a:xfrm>
            <a:off x="7244294" y="4766449"/>
            <a:ext cx="2031325" cy="461665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₹2,399</a:t>
            </a:r>
            <a:r>
              <a:rPr lang="en-US" sz="2400" dirty="0"/>
              <a:t>/*</a:t>
            </a:r>
            <a:r>
              <a:rPr lang="en-US" sz="2400" dirty="0" err="1"/>
              <a:t>sqft</a:t>
            </a:r>
            <a:r>
              <a:rPr lang="en-US" sz="2400" dirty="0"/>
              <a:t>	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30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102599"/>
              </p:ext>
            </p:extLst>
          </p:nvPr>
        </p:nvGraphicFramePr>
        <p:xfrm>
          <a:off x="500743" y="1268115"/>
          <a:ext cx="8948056" cy="550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502799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CIVIL CONSTRUCTION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2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height</a:t>
                      </a:r>
                      <a:r>
                        <a:rPr lang="en-US" sz="1400" spc="-4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10</a:t>
                      </a:r>
                      <a:r>
                        <a:rPr lang="en-US" sz="14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114300" lvl="0" indent="-342900" algn="l">
                        <a:lnSpc>
                          <a:spcPct val="102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Steel (500 TMT Bars) –</a:t>
                      </a:r>
                      <a:r>
                        <a:rPr lang="en-US" sz="14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spc="-5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Kamadhenu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/Shree/equivalent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10350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Cement(Grade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43)</a:t>
                      </a:r>
                      <a:r>
                        <a:rPr lang="en-US" sz="14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Birla/Shree/</a:t>
                      </a:r>
                      <a:r>
                        <a:rPr lang="en-US" sz="1400" spc="-5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Dalmia</a:t>
                      </a: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/</a:t>
                      </a:r>
                      <a:r>
                        <a:rPr lang="en-US" sz="1400" spc="-5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equivalen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21145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UG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Sump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built</a:t>
                      </a:r>
                      <a:r>
                        <a:rPr lang="en-US" sz="14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4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bricks</a:t>
                      </a:r>
                      <a:r>
                        <a:rPr lang="en-US" sz="14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of</a:t>
                      </a:r>
                      <a:r>
                        <a:rPr lang="en-US" sz="1400" spc="-35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4” thickness &amp; waterproof</a:t>
                      </a:r>
                      <a:r>
                        <a:rPr lang="en-US" sz="14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plastered size – 6’x4’x4’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</a:p>
                    <a:p>
                      <a:pPr marL="342900" lvl="0" indent="-342900" algn="l"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Concrete</a:t>
                      </a:r>
                      <a:r>
                        <a:rPr lang="en-US" sz="14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 M20</a:t>
                      </a:r>
                      <a:r>
                        <a:rPr lang="en-US" sz="1400" spc="-1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grade</a:t>
                      </a:r>
                      <a:r>
                        <a:rPr lang="en-US" sz="1400" spc="-3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RMC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63525" indent="-172720" algn="l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4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height</a:t>
                      </a:r>
                      <a:r>
                        <a:rPr lang="en-US" sz="1400" spc="-4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4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10’6”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14960" lvl="0" indent="-342900" algn="l">
                        <a:lnSpc>
                          <a:spcPct val="102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Steel (500/550 TMT Bars) –</a:t>
                      </a:r>
                      <a:r>
                        <a:rPr lang="en-US" sz="1400" spc="-35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Tata/JSW/</a:t>
                      </a:r>
                      <a:r>
                        <a:rPr lang="en-US" sz="1400" spc="-1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Rathi</a:t>
                      </a:r>
                      <a:r>
                        <a:rPr lang="en-US" sz="14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equivalent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Cement(Grade</a:t>
                      </a:r>
                      <a:r>
                        <a:rPr lang="en-US" sz="1400" spc="-7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53)–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ACC/</a:t>
                      </a:r>
                      <a:r>
                        <a:rPr lang="en-US" sz="1400" dirty="0" err="1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Ultratech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63525" indent="-1727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7274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UG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Sump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built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4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RCC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4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</a:t>
                      </a:r>
                      <a:r>
                        <a:rPr lang="en-US" sz="14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plastered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size – 6’x4’x4’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Concrete</a:t>
                      </a:r>
                      <a:r>
                        <a:rPr lang="en-US" sz="14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M20</a:t>
                      </a:r>
                      <a:r>
                        <a:rPr lang="en-US" sz="1400" spc="-1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grade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RMC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floor</a:t>
                      </a:r>
                      <a:r>
                        <a:rPr lang="en-US" sz="14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height</a:t>
                      </a:r>
                      <a:r>
                        <a:rPr lang="en-US" sz="1400" spc="-4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11”</a:t>
                      </a: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49250" lvl="0" indent="-342900" algn="l">
                        <a:lnSpc>
                          <a:spcPct val="102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Steel</a:t>
                      </a:r>
                      <a:r>
                        <a:rPr lang="en-US" sz="1400" spc="-5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(500/550</a:t>
                      </a:r>
                      <a:r>
                        <a:rPr lang="en-US" sz="1400" spc="-4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TMT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Bars)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4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Tata/JSW/equivalent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Cement(Grade</a:t>
                      </a:r>
                      <a:r>
                        <a:rPr lang="en-US" sz="1400" spc="-7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53)–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ACC/</a:t>
                      </a:r>
                      <a:r>
                        <a:rPr lang="en-US" sz="1400" dirty="0" err="1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Ultratech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63525" indent="-1727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7846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UG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Sump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built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4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RCC</a:t>
                      </a:r>
                      <a:r>
                        <a:rPr lang="en-US" sz="14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400" spc="-35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</a:t>
                      </a:r>
                      <a:r>
                        <a:rPr lang="en-US" sz="14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plastered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size – 6’x4’x4’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Concrete</a:t>
                      </a:r>
                      <a:r>
                        <a:rPr lang="en-US" sz="14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 M25</a:t>
                      </a:r>
                      <a:r>
                        <a:rPr lang="en-US" sz="14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grade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RMC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8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86854"/>
              </p:ext>
            </p:extLst>
          </p:nvPr>
        </p:nvGraphicFramePr>
        <p:xfrm>
          <a:off x="500743" y="1268115"/>
          <a:ext cx="8948056" cy="5640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023827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CIVIL CONSTRUCTION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82550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Brick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walls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9”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outer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4”</a:t>
                      </a:r>
                      <a:r>
                        <a:rPr lang="en-US" sz="1600" spc="-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inner</a:t>
                      </a:r>
                      <a:r>
                        <a:rPr lang="en-US" sz="1600" spc="-5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Internal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, external and toilet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column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joints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plastering</a:t>
                      </a:r>
                      <a:r>
                        <a:rPr lang="en-US" sz="16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spc="-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600" spc="-3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chicken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mesh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Plinth Beam Height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3 feet from N.G.L</a:t>
                      </a:r>
                      <a:endParaRPr lang="en-IN" sz="16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3909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309245" algn="l"/>
                          <a:tab pos="30988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2550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Brick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walls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9”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outer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4”</a:t>
                      </a:r>
                      <a:r>
                        <a:rPr lang="en-US" sz="1600" spc="-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inner</a:t>
                      </a:r>
                      <a:r>
                        <a:rPr lang="en-US" sz="1600" spc="-5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Internal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, external and toilet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column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joints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plastering</a:t>
                      </a:r>
                      <a:r>
                        <a:rPr lang="en-US" sz="16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chicken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mesh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Plinth Beam Height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3 feet from N.G.L</a:t>
                      </a:r>
                      <a:endParaRPr lang="en-IN" sz="16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0" marR="33909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309245" algn="l"/>
                          <a:tab pos="309880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8265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795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0" marR="88265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795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Brick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walls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9”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outer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4”</a:t>
                      </a:r>
                      <a:r>
                        <a:rPr lang="en-US" sz="1600" spc="-34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inner</a:t>
                      </a:r>
                      <a:r>
                        <a:rPr lang="en-US" sz="1600" spc="-5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0" marR="88265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795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Internal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, external and toilet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–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column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joints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plastering</a:t>
                      </a:r>
                      <a:r>
                        <a:rPr lang="en-US" sz="16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chicken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mesh</a:t>
                      </a: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Plinth Beam Height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3 feet from N.G.L</a:t>
                      </a: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3909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309245" algn="l"/>
                          <a:tab pos="309880" algn="l"/>
                        </a:tabLst>
                      </a:pPr>
                      <a:r>
                        <a:rPr lang="en-US" sz="16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4’’ </a:t>
                      </a:r>
                      <a:r>
                        <a:rPr lang="en-US" sz="1600" spc="-5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Parapat</a:t>
                      </a:r>
                      <a:r>
                        <a:rPr lang="en-US" sz="1600" spc="-5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Wall  On Terrace.</a:t>
                      </a:r>
                    </a:p>
                    <a:p>
                      <a:pPr marL="342900" marR="33909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309245" algn="l"/>
                          <a:tab pos="309880" algn="l"/>
                        </a:tabLst>
                      </a:pPr>
                      <a:endParaRPr lang="en-US" sz="1600" spc="-5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0" marR="339090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309245" algn="l"/>
                          <a:tab pos="30988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33909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309245" algn="l"/>
                          <a:tab pos="30988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9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061792"/>
              </p:ext>
            </p:extLst>
          </p:nvPr>
        </p:nvGraphicFramePr>
        <p:xfrm>
          <a:off x="500743" y="1268115"/>
          <a:ext cx="8948056" cy="526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023827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CIVIL CONSTRUCTION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85750" marR="82550" lvl="0" indent="-28575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§"/>
                        <a:tabLst>
                          <a:tab pos="264160" algn="l"/>
                        </a:tabLst>
                        <a:defRPr/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Bond Beam above</a:t>
                      </a:r>
                      <a:r>
                        <a:rPr lang="en-US" sz="14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all doors &amp; windows up to 1 feet both the sides of the doors &amp; windows frame.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</a:p>
                    <a:p>
                      <a:pPr marL="285750" marR="82550" lvl="0" indent="-28575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§"/>
                        <a:tabLst>
                          <a:tab pos="264160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compound–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 Fixit/FOSROC for external wall plaster</a:t>
                      </a: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Waterproofing,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IN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compound – </a:t>
                      </a:r>
                      <a:r>
                        <a:rPr lang="en-IN" sz="140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</a:t>
                      </a:r>
                      <a:r>
                        <a:rPr lang="en-IN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IN" sz="140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Fixit</a:t>
                      </a:r>
                      <a:r>
                        <a:rPr lang="en-IN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for slab concrete.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Bond Beam above</a:t>
                      </a:r>
                      <a:r>
                        <a:rPr lang="en-US" sz="14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all doors &amp; windows up to 1 feet both the sides of the doors &amp; windows frame.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compound–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 Fixit/FOSROC for external wall plaster</a:t>
                      </a: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7401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Crystalline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 proofing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,</a:t>
                      </a:r>
                      <a:r>
                        <a:rPr lang="en-US" sz="1400" spc="-35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Cinder filling in sunken</a:t>
                      </a:r>
                      <a:r>
                        <a:rPr lang="en-US" sz="14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toilets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.</a:t>
                      </a:r>
                    </a:p>
                    <a:p>
                      <a:pPr marL="342900" marR="37401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49784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Heat</a:t>
                      </a:r>
                      <a:r>
                        <a:rPr lang="en-US" sz="1400" spc="-5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4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 proofing</a:t>
                      </a:r>
                      <a:r>
                        <a:rPr lang="en-US" sz="1400" spc="-7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</a:t>
                      </a:r>
                      <a:r>
                        <a:rPr lang="en-US" sz="1400" spc="-3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Terrace</a:t>
                      </a:r>
                    </a:p>
                    <a:p>
                      <a:pPr marL="342900" marR="49784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IN" sz="16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Bond Beam above</a:t>
                      </a:r>
                      <a:r>
                        <a:rPr lang="en-US" sz="14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all doors &amp; windows up to 1 feet both the sides of the doors &amp; windows frame.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compound–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 Fixit/FOSROC for external wall plaster</a:t>
                      </a: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Crystalline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waterproofing,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Cinder filling in sunken</a:t>
                      </a:r>
                      <a:r>
                        <a:rPr lang="en-US" sz="1400" spc="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toilets.</a:t>
                      </a: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572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Heat,</a:t>
                      </a:r>
                      <a:r>
                        <a:rPr lang="en-US" sz="1400" spc="-6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</a:t>
                      </a:r>
                      <a:r>
                        <a:rPr lang="en-US" sz="1400" spc="-8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and</a:t>
                      </a:r>
                      <a:r>
                        <a:rPr lang="en-US" sz="1400" spc="-6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tiling </a:t>
                      </a:r>
                      <a:r>
                        <a:rPr lang="en-US" sz="14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</a:t>
                      </a:r>
                      <a:r>
                        <a:rPr lang="en-US" sz="1400" spc="-4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Terrace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6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9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994653"/>
              </p:ext>
            </p:extLst>
          </p:nvPr>
        </p:nvGraphicFramePr>
        <p:xfrm>
          <a:off x="500743" y="1268115"/>
          <a:ext cx="8948056" cy="533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023827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CIVIL CONSTRUCTION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Staircase Waist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slab with RCC &amp; steps with brickwork.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baseline="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Kitchen Slab RCC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baseline="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 Modular Kitchen with all Accessories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Rs.35,000/-</a:t>
                      </a: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Waterproofing,</a:t>
                      </a:r>
                      <a:r>
                        <a:rPr lang="en-US" sz="16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IN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compound – </a:t>
                      </a:r>
                      <a:r>
                        <a:rPr lang="en-IN" sz="160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Dr.Fixit</a:t>
                      </a:r>
                      <a:r>
                        <a:rPr lang="en-IN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for slab concrete</a:t>
                      </a:r>
                      <a:r>
                        <a:rPr lang="en-IN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.</a:t>
                      </a: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en-IN" sz="14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76555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Staircase Waist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slab with RCC &amp; steps with brickwork.</a:t>
                      </a:r>
                    </a:p>
                    <a:p>
                      <a:pPr marL="0" marR="384810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</a:pP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Kitchen Slab RCC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400" baseline="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 Modular Kitchen with all Accessories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Rs.45,000/-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marR="88265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Waterproofing,</a:t>
                      </a:r>
                      <a:r>
                        <a:rPr lang="en-US" sz="1600" spc="-35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IN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compound – </a:t>
                      </a:r>
                      <a:r>
                        <a:rPr lang="en-IN" sz="160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Dr.Fixit</a:t>
                      </a:r>
                      <a:r>
                        <a:rPr lang="en-IN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for slab concrete.</a:t>
                      </a: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389890" lvl="0" indent="-34290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Staircase Waist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slab with RCC &amp; steps with brickwork.</a:t>
                      </a:r>
                      <a:r>
                        <a:rPr lang="en-IN" sz="1600" spc="-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Kitchen Slab RCC</a:t>
                      </a: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US" sz="1600" baseline="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 Modular Kitchen with all Accessories </a:t>
                      </a:r>
                      <a:r>
                        <a:rPr lang="en-US" sz="1600" baseline="0" dirty="0" err="1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upto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Rs.50,000/-</a:t>
                      </a: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0" marR="88265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795" algn="l"/>
                        </a:tabLst>
                        <a:defRPr/>
                      </a:pPr>
                      <a:endParaRPr lang="en-IN" sz="11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63525" indent="-172720" algn="l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 </a:t>
                      </a: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0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656599"/>
              </p:ext>
            </p:extLst>
          </p:nvPr>
        </p:nvGraphicFramePr>
        <p:xfrm>
          <a:off x="500743" y="1268115"/>
          <a:ext cx="8948056" cy="5497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FLOORING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TILING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Living, Kitchen, Dining &amp; Bedrooms: Vitrified tiles – Rs.30/-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Staircase &amp; Foyer Area : Granite – Rs.80/-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Balcony, Sit-out, Passage Areas :</a:t>
                      </a:r>
                      <a:r>
                        <a:rPr lang="en-IN" sz="1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Anti-skid tiles – Rs.35/-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Flooring : Anti-skid tiles – Rs.40/-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Wall Dado (7ft height) : Highlighting Tiles – Rs.50/-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IN" sz="10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Living, Dining &amp; Bedrooms</a:t>
                      </a: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Premium Finished Vitrified Tiles</a:t>
                      </a: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4’ x 8’ dimensions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Rs.50/-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Kitchen– Vitrified Tiles – Rs.40/-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Balcony, Sit-out, Passage Areas – Anti-skid tiles – Rs.50/-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Floor – Anti-skid tiles – Rs.55/-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Staircase &amp; Foyer Area – Granite</a:t>
                      </a:r>
                      <a:r>
                        <a:rPr lang="en-IN" sz="1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Rs.100/-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82550" lvl="0" indent="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8265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795" algn="l"/>
                        </a:tabLst>
                        <a:defRPr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Bedrooms – Premium Vitrified Tiles/Marble/Wooden flooring – Rs.70/-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Kitchen– Vitrified Tiles – Rs.65/-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Balcony, Sit-out, Passage Areas –Anti- skid tiles –Rs.70/-per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Staircase &amp; Foyer Area – Granite –</a:t>
                      </a: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Rs.120/-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Floor –Anti-skid tiles –Rs.80/- per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9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222041"/>
              </p:ext>
            </p:extLst>
          </p:nvPr>
        </p:nvGraphicFramePr>
        <p:xfrm>
          <a:off x="500743" y="1268115"/>
          <a:ext cx="8948056" cy="5524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FLOORING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TILING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Parking Area : Parking tiles – Rs.35/-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counter top : Granite –</a:t>
                      </a:r>
                      <a:r>
                        <a:rPr lang="en-IN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Rs.100/-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Wall Dado (Up to 2’ above counter) : Backsplash tiles – Rs.35/-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82550" lvl="0" indent="-28575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Char char="§"/>
                        <a:tabLst>
                          <a:tab pos="264160" algn="l"/>
                        </a:tabLst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Wall Dado (Full height) – Light</a:t>
                      </a:r>
                      <a:r>
                        <a:rPr lang="en-US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lighting tiles – Rs.65/-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82550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160" algn="l"/>
                        </a:tabLst>
                      </a:pP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Parking Area–Parking tiles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/Designer Pavers–Rs.50/-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counter top – Granite – Rs.120/-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Wall Dado (Up to 2’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above counter) – Backsplash tiles</a:t>
                      </a:r>
                      <a:r>
                        <a:rPr lang="en-IN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Rs.50/-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 Wall Dado (Full height) –Light</a:t>
                      </a:r>
                      <a:r>
                        <a:rPr lang="en-IN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High lighting tiles –Rs.80/-per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Parking Area –Parking tiles/Designer Pavers –Rs.75/-per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counter top –Quartz – Rs.150/-per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Wall Dado (Up to 2’ above counter) –Backsplash tiles –Rs.75/-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5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1621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FLOORING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TILING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en-I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Puja Room- Granite slab-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- 100/-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terraces or balconies Rs50/-per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6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Puja Room-Granite slab-Rs-140/-per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terraces or balconies Rs50/-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1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401096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Paint</a:t>
                      </a:r>
                      <a:endParaRPr lang="en-IN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wall &amp; ceiling : 2 Coat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Birla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putty + 1 primer coat + 2 Coat latest Tractor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emulsion paint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walls : 1 primer coat + 2 ace weather proof paint Coat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Brand : Asian/Berger/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Dulux</a:t>
                      </a:r>
                      <a:endParaRPr lang="en-US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en-I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wall &amp; ceiling – 2 Coat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Birla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putty + 1 primer coat + 2 Coat latest Tractor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emulsion paint/ Plastic Paint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walls – 1 primer coat + 2 external Apex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Ultima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weather proof paint Coat 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Brand – Asian/Berger/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Dulux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wall &amp; ceiling –3 coat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Birla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 putty + 1 primer coat +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Royal emulsion paint/Plastic Paint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walls –1 primer coat + 2 coat external Apex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Ultima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weather proof paint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Brand –Asian/Berger/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Dulux</a:t>
                      </a: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9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15326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Paint</a:t>
                      </a:r>
                      <a:endParaRPr lang="en-IN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en-I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texture wall for living &amp;bedrooms bedroom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10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082792"/>
              </p:ext>
            </p:extLst>
          </p:nvPr>
        </p:nvGraphicFramePr>
        <p:xfrm>
          <a:off x="500743" y="1268115"/>
          <a:ext cx="8948056" cy="5353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068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Electrical</a:t>
                      </a:r>
                      <a:endParaRPr lang="en-IN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endParaRPr lang="en-IN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 &amp; power points – as per electrical design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Geyser points – All bathrooms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 Provision in All rooms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Conduits – Good quality, hidden in slabs and walls (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Polycab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Retardent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Copper wire- Anchor/ Kalinga Gold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 &amp; power points – as per electrical design &amp; as per Client Requirement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Geyser points – All bathrooms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 provision (All rooms)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Conduits – Good quality, hidden in slabs and walls (Astral/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Finolex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 retardant copper wire –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Havells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82550" lvl="0" indent="0" algn="l" defTabSz="457200" rtl="0" eaLnBrk="1" fontAlgn="auto" latinLnBrk="0" hangingPunct="1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</a:tabLst>
                        <a:defRPr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Unlimited light and power points in good design sense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Geyser points – All bathrooms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 provision (All rooms)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Conduits –Good quality, hidden in slabs and walls(Supreme/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Ashirwaad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Finolex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 retardant copper wire –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Havells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09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942130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Electrical</a:t>
                      </a:r>
                      <a:endParaRPr lang="en-IN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Switches &amp; Plates – Anchor- Roma make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main DB &amp; MCB – ABB/</a:t>
                      </a: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Equivalent</a:t>
                      </a:r>
                      <a:endParaRPr lang="en-US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electrification is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included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Switches &amp; Plates – Legrand/ABB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main DB &amp; MCB – ABB/Schneider/Legrand make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electrification is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included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main DB &amp; MCB – ABB/Schneider/Legrand make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Provision for digital switches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8265" lvl="0" indent="-342900" algn="l">
                        <a:lnSpc>
                          <a:spcPct val="102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"/>
                        <a:tabLst>
                          <a:tab pos="264795" algn="l"/>
                        </a:tabLst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2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94391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  <a:endParaRPr lang="en-IN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supply system – Internal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External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CPVC pipes – Prince/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Polycab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Geyser Provision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PVC Overhead Tank 1000ltr per 1000sqft area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Ganga/Equivalent make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supply system – Internal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External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CPVC pipes –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Finolex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/Astral make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Geyser Provision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PVC Overhead Tank 1500ltr per 1000sqft area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Supreme/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Plasto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supply system –Internal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External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Connection for water inlet from corporation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sewage system – Inspection chambers &amp; sewage outlet to site boundary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2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85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879046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  <a:endParaRPr lang="en-IN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CPVC pipes –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Finolex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/Supreme make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 &amp; Geyser Provision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PVC Overhead Tank 2000ltr per 1000sqft area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Supreme/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Sintex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6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35736"/>
              </p:ext>
            </p:extLst>
          </p:nvPr>
        </p:nvGraphicFramePr>
        <p:xfrm>
          <a:off x="500743" y="1268115"/>
          <a:ext cx="8948056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Fixtures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accessories : SS – Rs.10,000/- per Kitchen including CP &amp; Sanitary fixture such as sink, Taps &amp; other Accessories.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Cera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Hindware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/Rs.20,000/- per   Toilet/bathroom    including Wash   Basin, WC, Taps,</a:t>
                      </a:r>
                      <a:r>
                        <a:rPr lang="en-US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Shower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other  accessories like  bottle trap,  gratings etc.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accessories : SS – Rs.15,000/- per Kitchen including CP &amp; Sanitary fixture such as sink, Taps &amp; other Accessories.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Jaquar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Hindware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Rs.30,000/- per Toilet/bathroom    including Wash   Basin, WC, Taps,</a:t>
                      </a:r>
                      <a:r>
                        <a:rPr lang="en-US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Shower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other  accessories like  bottle trap,  gratings etc.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IN" sz="1600" b="1" kern="1200" dirty="0" smtClean="0">
                          <a:solidFill>
                            <a:schemeClr val="lt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 accessories : SS – Rs.25,000/- per Kitchen including CP &amp; Sanitary fixture such as sink, Taps &amp; other Accessories.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Jaquar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Hindware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40,000/- per Toilet/bathroom    including Wash   Basin, WC, Taps,</a:t>
                      </a:r>
                      <a:r>
                        <a:rPr lang="en-US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Shower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other  accessories like  bottle trap,  gratings etc.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15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018263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Fixtures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Glass cubical for 1 bathroom (if BUA is above 3500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Jacuzzi or bathtub worth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50,000 is included (if BUA is above 3500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9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16941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Doors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Door : Teak Wood frame &amp; shutter including hardware – Rs.10,000/-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Doors : Any wood frame &amp; shutter including cost of hardware</a:t>
                      </a:r>
                      <a:r>
                        <a:rPr lang="en-IN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Rs.8,000/-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 frames &amp; shutters G.I/Japanese Sheet – Painted (only)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Main, Puja Door – Teak Wood frame &amp; shutter including hardware – Rs.15,000/-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 – Sal wood frame &amp; flush shutter including hardware – Rs.10,500/-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 frames &amp; shutter – Laminated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Main, Puja Door Teak Wood frame &amp; shutter including hardware –Rs.20,000/-per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 –Sal wood frame &amp; flush shutter including hardware –Rs.15,000/-per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door frames &amp; shutter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–Painted (polished)/Laminated</a:t>
                      </a: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4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55115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Doors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Door – Polished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Bathroom Door – Frame &amp; shutter including hardware – Rs.7,500/-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hardware –Ozone/Europa/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Dorma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hinges – SS hinges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&amp; Door Frame cost – Inclusive of  transportation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Main, Puja Door – Polished with melamine spray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Bathroom Door – Frame &amp; shutter including hardware – Rs.10,000/- 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Hardware –Ozone/Europa/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Dorma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Hinges – SS hinges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&amp; Door Frame cost – Inclusive of  transportation  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Door –Polished with PU finish spray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Bathroom Door –Frame &amp; shutter including hardware – Rs.12,500/-per door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Hardware –Ozone/Europa/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Dorma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 Hinges –SS hinges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frames are polished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321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907039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Windows</a:t>
                      </a:r>
                      <a:endParaRPr lang="en-US" sz="4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Wooden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windows – 5mm clear glass including hardware – Rs.300/-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 of opening for windows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12% Maximum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uPVC windows – 5mm clear glass Basic price: uPVC with MS grill or wooden including hardware – Rs.500/- 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Wooden windows – Sal wood Frame (5”x3”) &amp;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Honne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Shutter (1.5” thickness) with clear glass and grill rods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 of opening for windows</a:t>
                      </a:r>
                      <a:r>
                        <a:rPr lang="en-IN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12% Maximum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Wooden windows – wood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Frame (5”x3”)&amp;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Honne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Shutter (1.5”thickness) with clear glass and grill rods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Basic price: Wooden finish uPVC windows with MS grill or wooden including hardware – Rs.600/-per </a:t>
                      </a:r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 of opening for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windows – 12% Maximum</a:t>
                      </a: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4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020118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Utility</a:t>
                      </a:r>
                      <a:endParaRPr lang="en-IN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T.V Unit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Rs.15000/-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7’ x 7.5 size height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cupboard in 2 rooms with 303 grade with both side laminate.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Rs.20,000/-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Toilets Vanity under sink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Rs.8,000/-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T.V Unit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Rs.25000/-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 height 11’ x 7.5 size cupboards in all rooms with 701 grade with both side laminate.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Rs.30,000/-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Toilets Vanity under sink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Rs.15,000/-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8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696660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Utility</a:t>
                      </a:r>
                      <a:endParaRPr lang="en-IN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Exhaust Fans in every washrooms</a:t>
                      </a:r>
                      <a:endParaRPr lang="en-IN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Exhaust Fans in every washrooms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Shoe rack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False Ceiling in every room and living area.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Chimney in kitchen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15,000/-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Platinum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effectLst/>
                        </a:rPr>
                        <a:t>Under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sink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RO</a:t>
                      </a:r>
                      <a:r>
                        <a:rPr lang="en-IN" sz="1600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Closet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29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29130"/>
              </p:ext>
            </p:extLst>
          </p:nvPr>
        </p:nvGraphicFramePr>
        <p:xfrm>
          <a:off x="500743" y="1268115"/>
          <a:ext cx="894805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Fabrication Works</a:t>
                      </a: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effectLst/>
                        </a:rPr>
                        <a:t>Main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Gate: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MS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Gate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–(</a:t>
                      </a:r>
                      <a:r>
                        <a:rPr lang="en-US" sz="1800" dirty="0" err="1" smtClean="0">
                          <a:effectLst/>
                        </a:rPr>
                        <a:t>Upto</a:t>
                      </a:r>
                      <a:r>
                        <a:rPr lang="en-IN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25,000/-)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Internal, External &amp; Balcony railing: MS railings – Rs.160/-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staircase railing: MS Railing of Rs.150/-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effectLst/>
                        </a:rPr>
                        <a:t>Main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Gate: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MS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Designer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Gate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with</a:t>
                      </a:r>
                      <a:r>
                        <a:rPr lang="en-IN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Shera boards – (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35,000/-)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Internal, External &amp; Balcony railing: MS railings – Rs.160/-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staircase railing: SS Railing of Rs.300/-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Gate: SS Designer Gate with Shera boards –(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50,000/-)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Internal, External &amp; Balcony railing: SS railings – Rs.250/-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staircase railing: SS Railing of Rs.300/- per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69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269790"/>
              </p:ext>
            </p:extLst>
          </p:nvPr>
        </p:nvGraphicFramePr>
        <p:xfrm>
          <a:off x="500743" y="1268115"/>
          <a:ext cx="894805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Exclusions</a:t>
                      </a:r>
                      <a:r>
                        <a:rPr lang="en-US" sz="4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3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Compound Walls Will Be Extra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Tank if Any will be extra.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Sumping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Depth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Interior Works Such As Wardrobe Or False Ceiling &amp; Etc.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Compound Walls Will Be Extra if construction less than 4000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(Max 25%of the BUA)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Tank if Any will be extra.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Sumping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Depth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Interior Works Such As Wardrobe Or False Ceiling &amp;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Compound Walls Will Be Extra if construction less than 4000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(Max 25%of the BUA)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Extra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Sumping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Depth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Any Extra Interior Works Such As Wardrobe Or False Ceiling 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6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761611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Exclusions</a:t>
                      </a:r>
                      <a:r>
                        <a:rPr lang="en-US" sz="4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3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Outside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Ramping.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Landscaping Work.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For Security Fabrication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Civil Works Outside House Area.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800" dirty="0" smtClean="0">
                        <a:effectLst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IN" sz="1800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Outside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Ramping.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Landscaping Work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For Security Fabrication Works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Civil Works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Outside House Area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1800" dirty="0" smtClean="0">
                          <a:effectLst/>
                        </a:rPr>
                        <a:t>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Outside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Ramping.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Landscaping Work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For Security Fabrication Works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Civil Works Outside House Area</a:t>
                      </a: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67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660829"/>
              </p:ext>
            </p:extLst>
          </p:nvPr>
        </p:nvGraphicFramePr>
        <p:xfrm>
          <a:off x="500743" y="1268115"/>
          <a:ext cx="894805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Exclusions</a:t>
                      </a:r>
                      <a:r>
                        <a:rPr lang="en-US" sz="4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3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2 No. Of Bathroom Will Be Provided For Each 1000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OfConstruction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Electrical Fitting Such As Light Tubes/Bulbs, Fans Etc., Are Not Inclusive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 Shifting Charges If Any Storage Problem.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dirty="0" smtClean="0">
                        <a:effectLst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IN" sz="1800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2 No. Of Bathroom Will Be Provided For Each 1000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Construction</a:t>
                      </a: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Electrical Fitting Such As Light Tubes/Bulbs, Fans Etc., Are Not Inclusive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 Shifting Charges If Any Storage Problem.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2 No. Of Bathroom Will Be Provided For Each 1000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Sqft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OfConstruction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Electrical Fitting Such As Light Tubes/Bulbs, Fans Etc., Are Not Inclusive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 Shifting Charges If Any Storage Problem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19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585404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Exclusions</a:t>
                      </a:r>
                      <a:r>
                        <a:rPr lang="en-US" sz="4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3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Cladding Work For Elevation.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Parapat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Wall Be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Extra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Approving Bodies Permissions, Licenses &amp; Sanction from Govt. Agencies Construction Plan Sanction Assistance</a:t>
                      </a:r>
                    </a:p>
                    <a:p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800" dirty="0" smtClean="0">
                        <a:effectLst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IN" sz="1800" dirty="0" smtClean="0">
                          <a:effectLst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Cladding Work For Elevation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Parapat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Wall Be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Extra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Approving Bodies Permissions, Licenses &amp; Sanction from Govt. Agencies Construction Plan Sanction Assistance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Cladding Work For Elevation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Approving Bodies Permissions, Licenses &amp; Sanction from Govt. Agencies Construction Plan Sanction Assistance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8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418"/>
              </p:ext>
            </p:extLst>
          </p:nvPr>
        </p:nvGraphicFramePr>
        <p:xfrm>
          <a:off x="500743" y="744895"/>
          <a:ext cx="8948056" cy="52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28733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Item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Gold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Diamond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indent="-172720" algn="ctr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Platinum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799" y="221675"/>
            <a:ext cx="2924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accent1"/>
                </a:solidFill>
              </a:rPr>
              <a:t>Package Details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28007"/>
              </p:ext>
            </p:extLst>
          </p:nvPr>
        </p:nvGraphicFramePr>
        <p:xfrm>
          <a:off x="500743" y="1268115"/>
          <a:ext cx="8948056" cy="538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014"/>
                <a:gridCol w="2237014"/>
                <a:gridCol w="2237014"/>
                <a:gridCol w="2237014"/>
              </a:tblGrid>
              <a:tr h="5383056">
                <a:tc>
                  <a:txBody>
                    <a:bodyPr/>
                    <a:lstStyle/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Warranty</a:t>
                      </a:r>
                      <a:endParaRPr lang="en-IN" sz="23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guarantee – 5 Year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Waterproofing warranty– 5 Years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Guarantee &amp; warranty is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provided on Stamp paper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IN" sz="1800" dirty="0" smtClean="0"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guarantee – 5 Year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Waterproofing warranty– 5 Years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Guarantee &amp; warranty is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provided on Stamp paper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guarantee – 5 Year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Waterproofing warranty– 10 Years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Guarantee &amp; warranty is</a:t>
                      </a:r>
                      <a:r>
                        <a:rPr lang="en-IN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provided on Stamp paper</a:t>
                      </a:r>
                      <a:endParaRPr lang="en-I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06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559276"/>
              </p:ext>
            </p:extLst>
          </p:nvPr>
        </p:nvGraphicFramePr>
        <p:xfrm>
          <a:off x="-1" y="-1"/>
          <a:ext cx="12192001" cy="7088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059"/>
                <a:gridCol w="3243942"/>
                <a:gridCol w="1426031"/>
                <a:gridCol w="4669969"/>
              </a:tblGrid>
              <a:tr h="84498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IN" dirty="0" smtClean="0"/>
                        <a:t>Difference</a:t>
                      </a:r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xperience With Us</a:t>
                      </a:r>
                      <a:endParaRPr lang="en-IN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xperience With Local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Contractor</a:t>
                      </a:r>
                      <a:endParaRPr lang="en-IN" sz="1800" dirty="0"/>
                    </a:p>
                  </a:txBody>
                  <a:tcPr/>
                </a:tc>
              </a:tr>
              <a:tr h="69500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Monitoring</a:t>
                      </a:r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24/4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live monitoring</a:t>
                      </a:r>
                      <a:r>
                        <a:rPr lang="en-US" sz="1600" spc="2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access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across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the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globe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with</a:t>
                      </a:r>
                      <a:r>
                        <a:rPr lang="en-US" sz="160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multiple</a:t>
                      </a:r>
                      <a:r>
                        <a:rPr lang="en-US" sz="1600" spc="-1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cameras</a:t>
                      </a:r>
                      <a:r>
                        <a:rPr lang="en-US" sz="1600" spc="-4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installed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2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 Physical</a:t>
                      </a:r>
                      <a:r>
                        <a:rPr lang="en-US" sz="1600" spc="-35" dirty="0" smtClean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visits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to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Arial MT"/>
                          <a:cs typeface="Arial MT"/>
                        </a:rPr>
                        <a:t>monitor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</a:tr>
              <a:tr h="1448162"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Price</a:t>
                      </a:r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No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hidden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costs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Best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price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match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guaranteed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Pay</a:t>
                      </a:r>
                      <a:r>
                        <a:rPr lang="en-US" sz="1600" spc="-4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only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for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sqft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constructed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30%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hike</a:t>
                      </a:r>
                      <a:r>
                        <a:rPr lang="en-US" sz="1600" spc="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between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first</a:t>
                      </a:r>
                      <a:r>
                        <a:rPr lang="en-US" sz="1600" spc="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quote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&amp; final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cost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74650" marR="600710" indent="-287020" algn="l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Optimize on </a:t>
                      </a:r>
                      <a:r>
                        <a:rPr lang="en-US" sz="1600" dirty="0" err="1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sqft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constructed &amp; offer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lesser</a:t>
                      </a:r>
                      <a:r>
                        <a:rPr lang="en-US" sz="1600" spc="-47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quote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Sir/mam this</a:t>
                      </a:r>
                      <a:r>
                        <a:rPr lang="en-US" sz="1600" spc="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is extra*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707855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Convenience</a:t>
                      </a:r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One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stop for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all your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construction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&amp;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interiors</a:t>
                      </a:r>
                      <a:r>
                        <a:rPr lang="en-US" sz="1600" spc="20" baseline="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needs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Trips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find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everything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anything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Manage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on your own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  <a:tr h="1065156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The finest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experienced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architect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Personalized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designs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with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3D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visuals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67691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Cookie-cutter designs with 2D visuals from</a:t>
                      </a:r>
                      <a:r>
                        <a:rPr lang="en-US" sz="1600" spc="-47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spc="-47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spc="-47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          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interns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Pen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paper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or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designing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is extra*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  <a:tr h="1521770">
                <a:tc gridSpan="4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l">
                        <a:lnSpc>
                          <a:spcPct val="2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  <a:tr h="575069"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l">
                        <a:lnSpc>
                          <a:spcPct val="2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07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66801"/>
              </p:ext>
            </p:extLst>
          </p:nvPr>
        </p:nvGraphicFramePr>
        <p:xfrm>
          <a:off x="-1" y="-2"/>
          <a:ext cx="12192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058"/>
                <a:gridCol w="4669972"/>
                <a:gridCol w="4669970"/>
              </a:tblGrid>
              <a:tr h="98241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IN" dirty="0" smtClean="0"/>
                        <a:t>Difference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xperience With Us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xperience With Local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Contractor</a:t>
                      </a:r>
                      <a:endParaRPr lang="en-IN" sz="1800" dirty="0"/>
                    </a:p>
                  </a:txBody>
                  <a:tcPr/>
                </a:tc>
              </a:tr>
              <a:tr h="1101765">
                <a:tc grid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>
                          <a:tab pos="374015" algn="l"/>
                          <a:tab pos="374650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285750" lvl="0" indent="-285750" algn="l">
                        <a:lnSpc>
                          <a:spcPct val="2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§"/>
                        <a:tabLst>
                          <a:tab pos="374650" algn="l"/>
                          <a:tab pos="375285" algn="l"/>
                        </a:tabLst>
                      </a:pPr>
                      <a:endParaRPr lang="en-IN" sz="1100" dirty="0">
                        <a:effectLst/>
                        <a:latin typeface="Trebuchet MS" panose="020B0603020202020204" pitchFamily="34" charset="0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</a:tr>
              <a:tr h="212493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Execution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3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 err="1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Spoc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3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Project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report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summary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every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month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Get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booking</a:t>
                      </a:r>
                      <a:r>
                        <a:rPr lang="en-US" sz="1600" spc="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 sub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contract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various</a:t>
                      </a:r>
                      <a:r>
                        <a:rPr lang="en-US" sz="1600" spc="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local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74650" indent="-17272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contractors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42900" marR="800100" lvl="0" indent="-34290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Forget the customer after taking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booking </a:t>
                      </a:r>
                      <a:r>
                        <a:rPr lang="en-US" sz="1600" spc="-47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amount. Owner</a:t>
                      </a:r>
                      <a:r>
                        <a:rPr lang="en-US" sz="1600" spc="-2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to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run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behind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contractor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  <a:tr h="136228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Payment</a:t>
                      </a:r>
                      <a:endParaRPr lang="en-IN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Online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payment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or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cheque</a:t>
                      </a:r>
                      <a:r>
                        <a:rPr lang="en-US" sz="1600" spc="46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inclusive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of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GST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Acknowledgement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for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each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payment</a:t>
                      </a:r>
                      <a:r>
                        <a:rPr lang="en-US" sz="1600" spc="-3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 monthly</a:t>
                      </a:r>
                      <a:r>
                        <a:rPr lang="en-IN" sz="1100" baseline="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payment</a:t>
                      </a:r>
                      <a:r>
                        <a:rPr lang="en-US" sz="1600" spc="-45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statements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2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Handles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cash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only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&amp; extra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if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it is</a:t>
                      </a:r>
                      <a:r>
                        <a:rPr lang="en-US" sz="1600" spc="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GST</a:t>
                      </a:r>
                      <a:r>
                        <a:rPr lang="en-US" sz="1600" spc="-3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inclusive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20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No tracks or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on torn</a:t>
                      </a:r>
                      <a:r>
                        <a:rPr lang="en-US" sz="1600" spc="1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paper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  <a:tr h="12866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Warranty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Best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in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class warranty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</a:t>
                      </a:r>
                      <a:r>
                        <a:rPr lang="en-US" sz="1600" spc="-2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year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of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any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product</a:t>
                      </a:r>
                      <a:r>
                        <a:rPr lang="en-US" sz="1600" spc="-1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or</a:t>
                      </a:r>
                      <a:r>
                        <a:rPr lang="en-US" sz="1600" spc="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material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replacement.</a:t>
                      </a:r>
                      <a:r>
                        <a:rPr lang="en-US" sz="1600" spc="-1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If</a:t>
                      </a:r>
                      <a:r>
                        <a:rPr lang="en-US" sz="1600" spc="-15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</a:p>
                    <a:p>
                      <a:pPr marL="374650" indent="-287020" algn="l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tabLst>
                          <a:tab pos="374015" algn="l"/>
                          <a:tab pos="374650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any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endParaRPr lang="en-US" sz="1600" dirty="0" smtClean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  <a:buSzPts val="1600"/>
                        <a:buFont typeface="Wingdings" panose="05000000000000000000" pitchFamily="2" charset="2"/>
                        <a:buChar char=""/>
                        <a:tabLst>
                          <a:tab pos="374650" algn="l"/>
                          <a:tab pos="375285" algn="l"/>
                        </a:tabLst>
                      </a:pPr>
                      <a:r>
                        <a:rPr lang="en-US" sz="1600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No</a:t>
                      </a:r>
                      <a:r>
                        <a:rPr lang="en-US" sz="1600" spc="5" dirty="0" smtClean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guarantee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or</a:t>
                      </a:r>
                      <a:r>
                        <a:rPr lang="en-US" sz="1600" spc="-5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rebuchet MS" panose="020B0603020202020204" pitchFamily="34" charset="0"/>
                          <a:ea typeface="Wingdings" panose="05000000000000000000" pitchFamily="2" charset="2"/>
                          <a:cs typeface="Wingdings" panose="05000000000000000000" pitchFamily="2" charset="2"/>
                        </a:rPr>
                        <a:t>warranties</a:t>
                      </a:r>
                      <a:endParaRPr lang="en-IN" sz="1100" dirty="0">
                        <a:effectLst/>
                        <a:latin typeface="Trebuchet MS" panose="020B0603020202020204" pitchFamily="34" charset="0"/>
                        <a:ea typeface="Wingdings" panose="05000000000000000000" pitchFamily="2" charset="2"/>
                        <a:cs typeface="Wingdings" panose="05000000000000000000" pitchFamily="2" charset="2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215867"/>
              </p:ext>
            </p:extLst>
          </p:nvPr>
        </p:nvGraphicFramePr>
        <p:xfrm>
          <a:off x="355600" y="1045865"/>
          <a:ext cx="11389360" cy="5583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480"/>
                <a:gridCol w="8564880"/>
              </a:tblGrid>
              <a:tr h="1403069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Head</a:t>
                      </a:r>
                      <a:r>
                        <a:rPr lang="en-US" sz="2400" spc="-3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Office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0" lvl="0" indent="-17272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1899/1900,</a:t>
                      </a:r>
                      <a:r>
                        <a:rPr lang="en-US" sz="2400" spc="-1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Housing</a:t>
                      </a:r>
                      <a:r>
                        <a:rPr lang="en-US" sz="2400" baseline="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Board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15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Sec - 3,</a:t>
                      </a:r>
                      <a:r>
                        <a:rPr lang="en-US" sz="2400" spc="-15" baseline="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Karnal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baseline="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Haryana</a:t>
                      </a:r>
                      <a:r>
                        <a:rPr lang="en-US" sz="2400" spc="-3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-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132001</a:t>
                      </a:r>
                      <a:endParaRPr lang="en-IN" sz="1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1222874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Branch</a:t>
                      </a:r>
                      <a:r>
                        <a:rPr lang="en-US" sz="2400" spc="-2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Office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1899/1900,</a:t>
                      </a:r>
                      <a:r>
                        <a:rPr lang="en-US" sz="2400" spc="-1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Housing</a:t>
                      </a:r>
                      <a:r>
                        <a:rPr lang="en-US" sz="2400" baseline="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Board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15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Sec - 3,</a:t>
                      </a:r>
                      <a:r>
                        <a:rPr lang="en-US" sz="2400" spc="-15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Karnal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2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Haryana</a:t>
                      </a:r>
                      <a:r>
                        <a:rPr lang="en-US" sz="2400" spc="-3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spc="-3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–</a:t>
                      </a:r>
                      <a:r>
                        <a:rPr lang="en-US" sz="2400" spc="-30" baseline="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132001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1251182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Phone</a:t>
                      </a:r>
                      <a:endParaRPr lang="en-IN" sz="14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0184-	298-6785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+91-</a:t>
                      </a:r>
                      <a:r>
                        <a:rPr lang="en-US" sz="24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9996656740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1649914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Email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  <a:hlinkClick r:id="rId3"/>
                        </a:rPr>
                        <a:t>Info@madhavconstruction.com</a:t>
                      </a:r>
                      <a:endParaRPr lang="en-US" sz="2400" dirty="0" smtClean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  <a:hlinkClick r:id="rId4"/>
                        </a:rPr>
                        <a:t>vishalacc88@gmail</a:t>
                      </a:r>
                      <a:r>
                        <a:rPr lang="en-US" sz="2400" u="none" strike="noStrike" dirty="0" smtClean="0">
                          <a:solidFill>
                            <a:srgbClr val="0563C1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  <a:hlinkClick r:id="rId4"/>
                        </a:rPr>
                        <a:t>.com</a:t>
                      </a:r>
                      <a:endParaRPr lang="en-US" sz="2400" u="none" strike="noStrike" dirty="0" smtClean="0">
                        <a:solidFill>
                          <a:srgbClr val="0563C1"/>
                        </a:solidFill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2400" u="none" strike="noStrike" dirty="0" smtClean="0">
                        <a:solidFill>
                          <a:srgbClr val="0563C1"/>
                        </a:solidFill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42787" y="399534"/>
            <a:ext cx="28533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Get</a:t>
            </a:r>
            <a:r>
              <a:rPr lang="en-US" sz="3600" b="1" i="1" spc="-1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</a:t>
            </a:r>
            <a:r>
              <a:rPr lang="en-US" sz="3600" b="1" i="1" spc="-2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touch</a:t>
            </a:r>
            <a:endParaRPr lang="en-IN" sz="36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53037"/>
              </p:ext>
            </p:extLst>
          </p:nvPr>
        </p:nvGraphicFramePr>
        <p:xfrm>
          <a:off x="345440" y="1259840"/>
          <a:ext cx="1138936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480"/>
                <a:gridCol w="8564880"/>
              </a:tblGrid>
              <a:tr h="1337610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Head</a:t>
                      </a:r>
                      <a:r>
                        <a:rPr lang="en-US" sz="2400" spc="-3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Office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B-1349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1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Basant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Vihar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ITI,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Gali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no.9,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Karnal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2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Haryana</a:t>
                      </a:r>
                      <a:r>
                        <a:rPr lang="en-US" sz="2400" spc="-3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spc="-3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132001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1337610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Branch</a:t>
                      </a:r>
                      <a:r>
                        <a:rPr lang="en-US" sz="2400" spc="-2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Office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B-1349,</a:t>
                      </a:r>
                      <a:r>
                        <a:rPr lang="en-US" sz="2400" spc="-1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Basant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Vihar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ITI,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Gali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no.9,</a:t>
                      </a:r>
                      <a:r>
                        <a:rPr lang="en-US" sz="2400" spc="-15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Karnal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,</a:t>
                      </a:r>
                      <a:r>
                        <a:rPr lang="en-US" sz="2400" spc="-2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Haryana</a:t>
                      </a:r>
                      <a:r>
                        <a:rPr lang="en-US" sz="2400" spc="-3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392F2A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132001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1368574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Phone</a:t>
                      </a:r>
                      <a:endParaRPr lang="en-IN" sz="140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0184-	298-6785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+91-</a:t>
                      </a:r>
                      <a:r>
                        <a:rPr lang="en-US" sz="2400" spc="-5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9996656740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  <a:tr h="904126">
                <a:tc>
                  <a:txBody>
                    <a:bodyPr/>
                    <a:lstStyle/>
                    <a:p>
                      <a:pPr marL="91440" indent="-172720" algn="ctr">
                        <a:lnSpc>
                          <a:spcPct val="20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Email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indent="-172720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Vishalacc88@gmail</a:t>
                      </a:r>
                      <a:r>
                        <a:rPr lang="en-US" sz="2400" u="none" strike="noStrike" dirty="0">
                          <a:solidFill>
                            <a:srgbClr val="0563C1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  <a:hlinkClick r:id="rId2"/>
                        </a:rPr>
                        <a:t>.com</a:t>
                      </a:r>
                      <a:endParaRPr lang="en-IN" sz="1400" dirty="0">
                        <a:effectLst/>
                        <a:latin typeface="Trebuchet MS" panose="020B0603020202020204" pitchFamily="34" charset="0"/>
                        <a:ea typeface="Trebuchet MS" panose="020B0603020202020204" pitchFamily="34" charset="0"/>
                        <a:cs typeface="Trebuchet MS" panose="020B0603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0547" y="264844"/>
            <a:ext cx="28533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Get</a:t>
            </a:r>
            <a:r>
              <a:rPr lang="en-US" sz="3600" b="1" i="1" spc="-1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</a:t>
            </a:r>
            <a:r>
              <a:rPr lang="en-US" sz="3600" b="1" i="1" spc="-25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3600" b="1" i="1" dirty="0" smtClean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touch</a:t>
            </a:r>
            <a:endParaRPr lang="en-IN" sz="3600" b="1" i="1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15207" y="4115415"/>
            <a:ext cx="2473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94" y="399732"/>
            <a:ext cx="6734611" cy="492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1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304</TotalTime>
  <Words>2574</Words>
  <Application>Microsoft Office PowerPoint</Application>
  <PresentationFormat>Widescreen</PresentationFormat>
  <Paragraphs>967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MT</vt:lpstr>
      <vt:lpstr>Bahnschrift SemiBold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70</cp:revision>
  <dcterms:created xsi:type="dcterms:W3CDTF">2023-11-27T03:49:12Z</dcterms:created>
  <dcterms:modified xsi:type="dcterms:W3CDTF">2023-11-27T08:53:17Z</dcterms:modified>
</cp:coreProperties>
</file>